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0287000" cx="18288000"/>
  <p:notesSz cx="6858000" cy="9144000"/>
  <p:embeddedFontLst>
    <p:embeddedFont>
      <p:font typeface="PT Serif Caption"/>
      <p:regular r:id="rId20"/>
      <p:italic r:id="rId21"/>
    </p:embeddedFont>
    <p:embeddedFont>
      <p:font typeface="Alegreya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g9HZv0oEZmJnoLvxUXtXorru1j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8AFE11-BFBB-4437-87D6-8B9E58AD92B1}">
  <a:tblStyle styleId="{888AFE11-BFBB-4437-87D6-8B9E58AD92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erifCaption-regular.fntdata"/><Relationship Id="rId11" Type="http://schemas.openxmlformats.org/officeDocument/2006/relationships/slide" Target="slides/slide5.xml"/><Relationship Id="rId22" Type="http://schemas.openxmlformats.org/officeDocument/2006/relationships/font" Target="fonts/AlegreyaSans-bold.fntdata"/><Relationship Id="rId10" Type="http://schemas.openxmlformats.org/officeDocument/2006/relationships/slide" Target="slides/slide4.xml"/><Relationship Id="rId21" Type="http://schemas.openxmlformats.org/officeDocument/2006/relationships/font" Target="fonts/PTSerifCaption-italic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Alegreya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7a84c93f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77a84c93f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7a84c93f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77a84c93f5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7a84c93f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77a84c93f5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543f910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7543f9106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7defd1b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77defd1bd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6f1415b5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76f1415b50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7defd1b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77defd1bdf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7defd1bd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77defd1bdf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6f1415b5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76f1415b50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7a84c93f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77a84c93f5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7a84c93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77a84c93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7a84c9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77a84c93f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wvptW3VMpyxuaWi7a8QFaj18bsOQwRhD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data.unicef.org/topic/child-health/pneumonia/#:~:text=A%20child%20dies%20of%20pneumonia,of%20these%20deaths%20are%20preventable.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961699" y="405754"/>
            <a:ext cx="143646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PT Serif Caption"/>
                <a:ea typeface="PT Serif Caption"/>
                <a:cs typeface="PT Serif Caption"/>
                <a:sym typeface="PT Serif Caption"/>
              </a:rPr>
              <a:t>Helping Humanitarian Aid Workers</a:t>
            </a:r>
            <a:br>
              <a:rPr lang="en-US" sz="6000">
                <a:latin typeface="PT Serif Caption"/>
                <a:ea typeface="PT Serif Caption"/>
                <a:cs typeface="PT Serif Caption"/>
                <a:sym typeface="PT Serif Caption"/>
              </a:rPr>
            </a:br>
            <a:r>
              <a:rPr lang="en-US" sz="6000">
                <a:latin typeface="PT Serif Caption"/>
                <a:ea typeface="PT Serif Caption"/>
                <a:cs typeface="PT Serif Caption"/>
                <a:sym typeface="PT Serif Caption"/>
              </a:rPr>
              <a:t>Identify Pediatric Pneumonia</a:t>
            </a:r>
            <a:endParaRPr sz="60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2592225" y="9613950"/>
            <a:ext cx="511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Alegreya Sans"/>
                <a:ea typeface="Alegreya Sans"/>
                <a:cs typeface="Alegreya Sans"/>
                <a:sym typeface="Alegreya Sans"/>
              </a:rPr>
              <a:t>presented for the American Red Cross 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19027" l="0" r="0" t="5254"/>
          <a:stretch/>
        </p:blipFill>
        <p:spPr>
          <a:xfrm>
            <a:off x="0" y="3224225"/>
            <a:ext cx="18288000" cy="6130275"/>
          </a:xfrm>
          <a:prstGeom prst="rect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77a84c93f5_0_42"/>
          <p:cNvPicPr preferRelativeResize="0"/>
          <p:nvPr/>
        </p:nvPicPr>
        <p:blipFill rotWithShape="1">
          <a:blip r:embed="rId3">
            <a:alphaModFix/>
          </a:blip>
          <a:srcRect b="28565" l="0" r="27771" t="798"/>
          <a:stretch/>
        </p:blipFill>
        <p:spPr>
          <a:xfrm>
            <a:off x="0" y="0"/>
            <a:ext cx="701258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77a84c93f5_0_42"/>
          <p:cNvSpPr txBox="1"/>
          <p:nvPr/>
        </p:nvSpPr>
        <p:spPr>
          <a:xfrm>
            <a:off x="298550" y="3617056"/>
            <a:ext cx="56427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Model Performance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263" name="Google Shape;263;g177a84c93f5_0_42"/>
          <p:cNvGrpSpPr/>
          <p:nvPr/>
        </p:nvGrpSpPr>
        <p:grpSpPr>
          <a:xfrm>
            <a:off x="17293925" y="741248"/>
            <a:ext cx="609536" cy="8804399"/>
            <a:chOff x="-419015" y="-8"/>
            <a:chExt cx="812715" cy="11739198"/>
          </a:xfrm>
        </p:grpSpPr>
        <p:sp>
          <p:nvSpPr>
            <p:cNvPr id="264" name="Google Shape;264;g177a84c93f5_0_4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10</a:t>
              </a:r>
              <a:endParaRPr/>
            </a:p>
          </p:txBody>
        </p:sp>
        <p:sp>
          <p:nvSpPr>
            <p:cNvPr id="265" name="Google Shape;265;g177a84c93f5_0_42"/>
            <p:cNvSpPr txBox="1"/>
            <p:nvPr/>
          </p:nvSpPr>
          <p:spPr>
            <a:xfrm rot="5400000">
              <a:off x="-2218565" y="1799542"/>
              <a:ext cx="4411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cxnSp>
        <p:nvCxnSpPr>
          <p:cNvPr id="266" name="Google Shape;266;g177a84c93f5_0_4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67" name="Google Shape;267;g177a84c93f5_0_42"/>
          <p:cNvGraphicFramePr/>
          <p:nvPr/>
        </p:nvGraphicFramePr>
        <p:xfrm>
          <a:off x="7543875" y="128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{888AFE11-BFBB-4437-87D6-8B9E58AD92B1}</a:tableStyleId>
              </a:tblPr>
              <a:tblGrid>
                <a:gridCol w="3633675"/>
                <a:gridCol w="2657825"/>
                <a:gridCol w="2730700"/>
              </a:tblGrid>
              <a:tr h="108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5200"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Model</a:t>
                      </a:r>
                      <a:endParaRPr b="1" sz="5200"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Recall</a:t>
                      </a:r>
                      <a:endParaRPr b="1" sz="5200"/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5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Accuracy</a:t>
                      </a:r>
                      <a:endParaRPr b="1" sz="1600"/>
                    </a:p>
                  </a:txBody>
                  <a:tcPr marT="91425" marB="91425" marR="91425" marL="91425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Logistic Regression</a:t>
                      </a:r>
                      <a:endParaRPr sz="4200"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98%</a:t>
                      </a:r>
                      <a:endParaRPr sz="4200"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75%</a:t>
                      </a:r>
                      <a:endParaRPr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Random </a:t>
                      </a:r>
                      <a:endParaRPr sz="4200">
                        <a:solidFill>
                          <a:schemeClr val="dk1"/>
                        </a:solidFill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Forest</a:t>
                      </a:r>
                      <a:endParaRPr sz="4200"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99%</a:t>
                      </a:r>
                      <a:endParaRPr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74%</a:t>
                      </a:r>
                      <a:endParaRPr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Support Vector Machine</a:t>
                      </a:r>
                      <a:endParaRPr sz="600"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98%</a:t>
                      </a:r>
                      <a:endParaRPr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76%</a:t>
                      </a:r>
                      <a:endParaRPr/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lt2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Convolutional Neural Network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lt2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99%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200">
                          <a:solidFill>
                            <a:schemeClr val="lt2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90%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g177a84c93f5_0_207"/>
          <p:cNvGrpSpPr/>
          <p:nvPr/>
        </p:nvGrpSpPr>
        <p:grpSpPr>
          <a:xfrm>
            <a:off x="914400" y="3308435"/>
            <a:ext cx="7973775" cy="3296915"/>
            <a:chOff x="0" y="-371108"/>
            <a:chExt cx="10631700" cy="4395887"/>
          </a:xfrm>
        </p:grpSpPr>
        <p:sp>
          <p:nvSpPr>
            <p:cNvPr id="273" name="Google Shape;273;g177a84c93f5_0_207"/>
            <p:cNvSpPr txBox="1"/>
            <p:nvPr/>
          </p:nvSpPr>
          <p:spPr>
            <a:xfrm>
              <a:off x="0" y="-371108"/>
              <a:ext cx="106317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latin typeface="PT Serif Caption"/>
                  <a:ea typeface="PT Serif Caption"/>
                  <a:cs typeface="PT Serif Caption"/>
                  <a:sym typeface="PT Serif Caption"/>
                </a:rPr>
                <a:t>Final Model</a:t>
              </a:r>
              <a:endParaRPr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274" name="Google Shape;274;g177a84c93f5_0_207"/>
            <p:cNvSpPr txBox="1"/>
            <p:nvPr/>
          </p:nvSpPr>
          <p:spPr>
            <a:xfrm>
              <a:off x="0" y="2273379"/>
              <a:ext cx="10631700" cy="17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5085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3500"/>
                <a:buFont typeface="Alegreya Sans"/>
                <a:buChar char="➢"/>
              </a:pPr>
              <a:r>
                <a:rPr b="1" lang="en-US" sz="3500">
                  <a:latin typeface="Alegreya Sans"/>
                  <a:ea typeface="Alegreya Sans"/>
                  <a:cs typeface="Alegreya Sans"/>
                  <a:sym typeface="Alegreya Sans"/>
                </a:rPr>
                <a:t>99% Recall</a:t>
              </a:r>
              <a:endParaRPr b="1" sz="3500">
                <a:latin typeface="Alegreya Sans"/>
                <a:ea typeface="Alegreya Sans"/>
                <a:cs typeface="Alegreya Sans"/>
                <a:sym typeface="Alegreya Sans"/>
              </a:endParaRPr>
            </a:p>
            <a:p>
              <a:pPr indent="-450850" lvl="0" marL="457200" marR="0" rtl="0" algn="l">
                <a:lnSpc>
                  <a:spcPct val="120000"/>
                </a:lnSpc>
                <a:spcBef>
                  <a:spcPts val="1000"/>
                </a:spcBef>
                <a:spcAft>
                  <a:spcPts val="1000"/>
                </a:spcAft>
                <a:buSzPts val="3500"/>
                <a:buFont typeface="Alegreya Sans"/>
                <a:buChar char="➢"/>
              </a:pPr>
              <a:r>
                <a:rPr b="1" lang="en-US" sz="3500">
                  <a:latin typeface="Alegreya Sans"/>
                  <a:ea typeface="Alegreya Sans"/>
                  <a:cs typeface="Alegreya Sans"/>
                  <a:sym typeface="Alegreya Sans"/>
                </a:rPr>
                <a:t>90% Accuracy</a:t>
              </a:r>
              <a:endParaRPr b="1" sz="35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grpSp>
        <p:nvGrpSpPr>
          <p:cNvPr id="275" name="Google Shape;275;g177a84c93f5_0_207"/>
          <p:cNvGrpSpPr/>
          <p:nvPr/>
        </p:nvGrpSpPr>
        <p:grpSpPr>
          <a:xfrm>
            <a:off x="17293925" y="741248"/>
            <a:ext cx="609536" cy="8804399"/>
            <a:chOff x="-419015" y="-8"/>
            <a:chExt cx="812715" cy="11739198"/>
          </a:xfrm>
        </p:grpSpPr>
        <p:sp>
          <p:nvSpPr>
            <p:cNvPr id="276" name="Google Shape;276;g177a84c93f5_0_20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11</a:t>
              </a:r>
              <a:endParaRPr/>
            </a:p>
          </p:txBody>
        </p:sp>
        <p:sp>
          <p:nvSpPr>
            <p:cNvPr id="277" name="Google Shape;277;g177a84c93f5_0_207"/>
            <p:cNvSpPr txBox="1"/>
            <p:nvPr/>
          </p:nvSpPr>
          <p:spPr>
            <a:xfrm rot="5400000">
              <a:off x="-2286065" y="1867042"/>
              <a:ext cx="4546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cxnSp>
        <p:nvCxnSpPr>
          <p:cNvPr id="278" name="Google Shape;278;g177a84c93f5_0_20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9" name="Google Shape;279;g177a84c93f5_0_207" title="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875" y="2146150"/>
            <a:ext cx="8713925" cy="65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g177a84c93f5_0_158"/>
          <p:cNvCxnSpPr/>
          <p:nvPr/>
        </p:nvCxnSpPr>
        <p:spPr>
          <a:xfrm>
            <a:off x="-29250" y="6181953"/>
            <a:ext cx="17201400" cy="144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5" name="Google Shape;285;g177a84c93f5_0_158"/>
          <p:cNvGrpSpPr/>
          <p:nvPr/>
        </p:nvGrpSpPr>
        <p:grpSpPr>
          <a:xfrm>
            <a:off x="8884096" y="6053674"/>
            <a:ext cx="1077940" cy="1202581"/>
            <a:chOff x="76200" y="0"/>
            <a:chExt cx="660300" cy="736650"/>
          </a:xfrm>
        </p:grpSpPr>
        <p:sp>
          <p:nvSpPr>
            <p:cNvPr id="286" name="Google Shape;286;g177a84c93f5_0_158"/>
            <p:cNvSpPr/>
            <p:nvPr/>
          </p:nvSpPr>
          <p:spPr>
            <a:xfrm>
              <a:off x="80721" y="0"/>
              <a:ext cx="30724" cy="192166"/>
            </a:xfrm>
            <a:custGeom>
              <a:rect b="b" l="l" r="r" t="t"/>
              <a:pathLst>
                <a:path extrusionOk="0" h="192166" w="30724">
                  <a:moveTo>
                    <a:pt x="15362" y="0"/>
                  </a:moveTo>
                  <a:lnTo>
                    <a:pt x="15362" y="0"/>
                  </a:lnTo>
                  <a:cubicBezTo>
                    <a:pt x="30724" y="63134"/>
                    <a:pt x="30724" y="129032"/>
                    <a:pt x="15362" y="192166"/>
                  </a:cubicBezTo>
                  <a:cubicBezTo>
                    <a:pt x="0" y="129032"/>
                    <a:pt x="0" y="63134"/>
                    <a:pt x="15362" y="0"/>
                  </a:cubicBez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177a84c93f5_0_158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g177a84c93f5_0_158"/>
          <p:cNvGrpSpPr/>
          <p:nvPr/>
        </p:nvGrpSpPr>
        <p:grpSpPr>
          <a:xfrm>
            <a:off x="3802119" y="6053674"/>
            <a:ext cx="1077940" cy="1202581"/>
            <a:chOff x="76200" y="0"/>
            <a:chExt cx="660300" cy="736650"/>
          </a:xfrm>
        </p:grpSpPr>
        <p:sp>
          <p:nvSpPr>
            <p:cNvPr id="289" name="Google Shape;289;g177a84c93f5_0_158"/>
            <p:cNvSpPr/>
            <p:nvPr/>
          </p:nvSpPr>
          <p:spPr>
            <a:xfrm>
              <a:off x="80721" y="0"/>
              <a:ext cx="30724" cy="192166"/>
            </a:xfrm>
            <a:custGeom>
              <a:rect b="b" l="l" r="r" t="t"/>
              <a:pathLst>
                <a:path extrusionOk="0" h="192166" w="30724">
                  <a:moveTo>
                    <a:pt x="15362" y="0"/>
                  </a:moveTo>
                  <a:lnTo>
                    <a:pt x="15362" y="0"/>
                  </a:lnTo>
                  <a:cubicBezTo>
                    <a:pt x="30724" y="63134"/>
                    <a:pt x="30724" y="129032"/>
                    <a:pt x="15362" y="192166"/>
                  </a:cubicBezTo>
                  <a:cubicBezTo>
                    <a:pt x="0" y="129032"/>
                    <a:pt x="0" y="63134"/>
                    <a:pt x="15362" y="0"/>
                  </a:cubicBez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77a84c93f5_0_158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g177a84c93f5_0_158"/>
          <p:cNvGrpSpPr/>
          <p:nvPr/>
        </p:nvGrpSpPr>
        <p:grpSpPr>
          <a:xfrm>
            <a:off x="13728138" y="6053674"/>
            <a:ext cx="1077940" cy="1202581"/>
            <a:chOff x="76200" y="0"/>
            <a:chExt cx="660300" cy="736650"/>
          </a:xfrm>
        </p:grpSpPr>
        <p:sp>
          <p:nvSpPr>
            <p:cNvPr id="292" name="Google Shape;292;g177a84c93f5_0_158"/>
            <p:cNvSpPr/>
            <p:nvPr/>
          </p:nvSpPr>
          <p:spPr>
            <a:xfrm>
              <a:off x="80721" y="0"/>
              <a:ext cx="30724" cy="192166"/>
            </a:xfrm>
            <a:custGeom>
              <a:rect b="b" l="l" r="r" t="t"/>
              <a:pathLst>
                <a:path extrusionOk="0" h="192166" w="30724">
                  <a:moveTo>
                    <a:pt x="15362" y="0"/>
                  </a:moveTo>
                  <a:lnTo>
                    <a:pt x="15362" y="0"/>
                  </a:lnTo>
                  <a:cubicBezTo>
                    <a:pt x="30724" y="63134"/>
                    <a:pt x="30724" y="129032"/>
                    <a:pt x="15362" y="192166"/>
                  </a:cubicBezTo>
                  <a:cubicBezTo>
                    <a:pt x="0" y="129032"/>
                    <a:pt x="0" y="63134"/>
                    <a:pt x="15362" y="0"/>
                  </a:cubicBez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177a84c93f5_0_158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g177a84c93f5_0_158"/>
          <p:cNvGrpSpPr/>
          <p:nvPr/>
        </p:nvGrpSpPr>
        <p:grpSpPr>
          <a:xfrm>
            <a:off x="1906425" y="3976155"/>
            <a:ext cx="3801150" cy="1063732"/>
            <a:chOff x="1153951" y="912864"/>
            <a:chExt cx="5068200" cy="1418310"/>
          </a:xfrm>
        </p:grpSpPr>
        <p:sp>
          <p:nvSpPr>
            <p:cNvPr id="295" name="Google Shape;295;g177a84c93f5_0_158"/>
            <p:cNvSpPr txBox="1"/>
            <p:nvPr/>
          </p:nvSpPr>
          <p:spPr>
            <a:xfrm>
              <a:off x="1153963" y="912864"/>
              <a:ext cx="44865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u="sng">
                  <a:latin typeface="Alegreya Sans"/>
                  <a:ea typeface="Alegreya Sans"/>
                  <a:cs typeface="Alegreya Sans"/>
                  <a:sym typeface="Alegreya Sans"/>
                </a:rPr>
                <a:t>Acquire More Data</a:t>
              </a:r>
              <a:endParaRPr sz="2000" u="sng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  <p:sp>
          <p:nvSpPr>
            <p:cNvPr id="296" name="Google Shape;296;g177a84c93f5_0_158"/>
            <p:cNvSpPr txBox="1"/>
            <p:nvPr/>
          </p:nvSpPr>
          <p:spPr>
            <a:xfrm>
              <a:off x="1153951" y="1797474"/>
              <a:ext cx="50682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Alegreya Sans"/>
                  <a:ea typeface="Alegreya Sans"/>
                  <a:cs typeface="Alegreya Sans"/>
                  <a:sym typeface="Alegreya Sans"/>
                </a:rPr>
                <a:t>Improve model performance</a:t>
              </a:r>
              <a:endParaRPr sz="2000"/>
            </a:p>
          </p:txBody>
        </p:sp>
      </p:grpSp>
      <p:grpSp>
        <p:nvGrpSpPr>
          <p:cNvPr id="297" name="Google Shape;297;g177a84c93f5_0_158"/>
          <p:cNvGrpSpPr/>
          <p:nvPr/>
        </p:nvGrpSpPr>
        <p:grpSpPr>
          <a:xfrm>
            <a:off x="17293925" y="741247"/>
            <a:ext cx="609536" cy="8804399"/>
            <a:chOff x="-419015" y="-9"/>
            <a:chExt cx="812715" cy="11739199"/>
          </a:xfrm>
        </p:grpSpPr>
        <p:sp>
          <p:nvSpPr>
            <p:cNvPr id="298" name="Google Shape;298;g177a84c93f5_0_15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12</a:t>
              </a:r>
              <a:endParaRPr/>
            </a:p>
          </p:txBody>
        </p:sp>
        <p:sp>
          <p:nvSpPr>
            <p:cNvPr id="299" name="Google Shape;299;g177a84c93f5_0_158"/>
            <p:cNvSpPr txBox="1"/>
            <p:nvPr/>
          </p:nvSpPr>
          <p:spPr>
            <a:xfrm rot="5400000">
              <a:off x="-2529065" y="2110041"/>
              <a:ext cx="5032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sp>
        <p:nvSpPr>
          <p:cNvPr id="300" name="Google Shape;300;g177a84c93f5_0_158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Future Insights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301" name="Google Shape;301;g177a84c93f5_0_158"/>
          <p:cNvGrpSpPr/>
          <p:nvPr/>
        </p:nvGrpSpPr>
        <p:grpSpPr>
          <a:xfrm>
            <a:off x="6620165" y="7587182"/>
            <a:ext cx="4641458" cy="1066665"/>
            <a:chOff x="1153961" y="912879"/>
            <a:chExt cx="5068200" cy="1422220"/>
          </a:xfrm>
        </p:grpSpPr>
        <p:sp>
          <p:nvSpPr>
            <p:cNvPr id="302" name="Google Shape;302;g177a84c93f5_0_158"/>
            <p:cNvSpPr txBox="1"/>
            <p:nvPr/>
          </p:nvSpPr>
          <p:spPr>
            <a:xfrm>
              <a:off x="1153961" y="912879"/>
              <a:ext cx="50682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u="sng">
                  <a:latin typeface="Alegreya Sans"/>
                  <a:ea typeface="Alegreya Sans"/>
                  <a:cs typeface="Alegreya Sans"/>
                  <a:sym typeface="Alegreya Sans"/>
                </a:rPr>
                <a:t>Multiclass Classification</a:t>
              </a:r>
              <a:endParaRPr sz="2000" u="sng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  <p:sp>
          <p:nvSpPr>
            <p:cNvPr id="303" name="Google Shape;303;g177a84c93f5_0_158"/>
            <p:cNvSpPr txBox="1"/>
            <p:nvPr/>
          </p:nvSpPr>
          <p:spPr>
            <a:xfrm>
              <a:off x="1444815" y="1801398"/>
              <a:ext cx="44865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Alegreya Sans"/>
                  <a:ea typeface="Alegreya Sans"/>
                  <a:cs typeface="Alegreya Sans"/>
                  <a:sym typeface="Alegreya Sans"/>
                </a:rPr>
                <a:t>Viral vs bacterial pneumonia</a:t>
              </a:r>
              <a:endParaRPr sz="2000"/>
            </a:p>
          </p:txBody>
        </p:sp>
      </p:grpSp>
      <p:sp>
        <p:nvSpPr>
          <p:cNvPr id="304" name="Google Shape;304;g177a84c93f5_0_158"/>
          <p:cNvSpPr/>
          <p:nvPr/>
        </p:nvSpPr>
        <p:spPr>
          <a:xfrm>
            <a:off x="3624750" y="5639175"/>
            <a:ext cx="364500" cy="1085550"/>
          </a:xfrm>
          <a:prstGeom prst="flowChartDecision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77a84c93f5_0_158"/>
          <p:cNvSpPr/>
          <p:nvPr/>
        </p:nvSpPr>
        <p:spPr>
          <a:xfrm>
            <a:off x="8758650" y="5639175"/>
            <a:ext cx="364500" cy="1085550"/>
          </a:xfrm>
          <a:prstGeom prst="flowChartDecision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77a84c93f5_0_158"/>
          <p:cNvSpPr/>
          <p:nvPr/>
        </p:nvSpPr>
        <p:spPr>
          <a:xfrm>
            <a:off x="13612000" y="5639175"/>
            <a:ext cx="364500" cy="1085550"/>
          </a:xfrm>
          <a:prstGeom prst="flowChartDecision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g177a84c93f5_0_158"/>
          <p:cNvGrpSpPr/>
          <p:nvPr/>
        </p:nvGrpSpPr>
        <p:grpSpPr>
          <a:xfrm>
            <a:off x="11473515" y="3974695"/>
            <a:ext cx="4641458" cy="1066655"/>
            <a:chOff x="1153961" y="912879"/>
            <a:chExt cx="5068200" cy="1422207"/>
          </a:xfrm>
        </p:grpSpPr>
        <p:sp>
          <p:nvSpPr>
            <p:cNvPr id="308" name="Google Shape;308;g177a84c93f5_0_158"/>
            <p:cNvSpPr txBox="1"/>
            <p:nvPr/>
          </p:nvSpPr>
          <p:spPr>
            <a:xfrm>
              <a:off x="1153961" y="912879"/>
              <a:ext cx="50682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u="sng">
                  <a:latin typeface="Alegreya Sans"/>
                  <a:ea typeface="Alegreya Sans"/>
                  <a:cs typeface="Alegreya Sans"/>
                  <a:sym typeface="Alegreya Sans"/>
                </a:rPr>
                <a:t>Expand Disease Detection</a:t>
              </a:r>
              <a:endParaRPr sz="2000" u="sng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  <p:sp>
          <p:nvSpPr>
            <p:cNvPr id="309" name="Google Shape;309;g177a84c93f5_0_158"/>
            <p:cNvSpPr txBox="1"/>
            <p:nvPr/>
          </p:nvSpPr>
          <p:spPr>
            <a:xfrm>
              <a:off x="1153972" y="1801386"/>
              <a:ext cx="4917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latin typeface="Alegreya Sans"/>
                  <a:ea typeface="Alegreya Sans"/>
                  <a:cs typeface="Alegreya Sans"/>
                  <a:sym typeface="Alegreya Sans"/>
                </a:rPr>
                <a:t>Identify other common conditions</a:t>
              </a:r>
              <a:endParaRPr sz="2000"/>
            </a:p>
          </p:txBody>
        </p:sp>
      </p:grpSp>
      <p:cxnSp>
        <p:nvCxnSpPr>
          <p:cNvPr id="310" name="Google Shape;310;g177a84c93f5_0_15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g17543f9106b_0_1"/>
          <p:cNvCxnSpPr/>
          <p:nvPr/>
        </p:nvCxnSpPr>
        <p:spPr>
          <a:xfrm>
            <a:off x="1779162" y="211871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g17543f9106b_0_1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g17543f9106b_0_1"/>
          <p:cNvSpPr txBox="1"/>
          <p:nvPr/>
        </p:nvSpPr>
        <p:spPr>
          <a:xfrm>
            <a:off x="5137396" y="1230131"/>
            <a:ext cx="8013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99">
                <a:latin typeface="PT Serif Caption"/>
                <a:ea typeface="PT Serif Caption"/>
                <a:cs typeface="PT Serif Caption"/>
                <a:sym typeface="PT Serif Caption"/>
              </a:rPr>
              <a:t>Thank You!</a:t>
            </a:r>
            <a:endParaRPr b="1" sz="36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318" name="Google Shape;318;g17543f9106b_0_1"/>
          <p:cNvCxnSpPr/>
          <p:nvPr/>
        </p:nvCxnSpPr>
        <p:spPr>
          <a:xfrm>
            <a:off x="4229173" y="6946886"/>
            <a:ext cx="295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9" name="Google Shape;319;g17543f9106b_0_1"/>
          <p:cNvGrpSpPr/>
          <p:nvPr/>
        </p:nvGrpSpPr>
        <p:grpSpPr>
          <a:xfrm>
            <a:off x="3996911" y="7224600"/>
            <a:ext cx="3415616" cy="815006"/>
            <a:chOff x="0" y="-9525"/>
            <a:chExt cx="3239700" cy="773030"/>
          </a:xfrm>
        </p:grpSpPr>
        <p:sp>
          <p:nvSpPr>
            <p:cNvPr id="320" name="Google Shape;320;g17543f9106b_0_1"/>
            <p:cNvSpPr txBox="1"/>
            <p:nvPr/>
          </p:nvSpPr>
          <p:spPr>
            <a:xfrm>
              <a:off x="0" y="-9525"/>
              <a:ext cx="32397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PT Serif Caption"/>
                  <a:ea typeface="PT Serif Caption"/>
                  <a:cs typeface="PT Serif Caption"/>
                  <a:sym typeface="PT Serif Caption"/>
                </a:rPr>
                <a:t>Kyle Lindstrom</a:t>
              </a:r>
              <a:endParaRPr sz="1800"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321" name="Google Shape;321;g17543f9106b_0_1"/>
            <p:cNvSpPr txBox="1"/>
            <p:nvPr/>
          </p:nvSpPr>
          <p:spPr>
            <a:xfrm>
              <a:off x="0" y="413405"/>
              <a:ext cx="32397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99">
                  <a:latin typeface="Alegreya Sans"/>
                  <a:ea typeface="Alegreya Sans"/>
                  <a:cs typeface="Alegreya Sans"/>
                  <a:sym typeface="Alegreya Sans"/>
                </a:rPr>
                <a:t>Tech Lead</a:t>
              </a:r>
              <a:endParaRPr b="1" sz="1800"/>
            </a:p>
          </p:txBody>
        </p:sp>
      </p:grpSp>
      <p:cxnSp>
        <p:nvCxnSpPr>
          <p:cNvPr id="322" name="Google Shape;322;g17543f9106b_0_1"/>
          <p:cNvCxnSpPr/>
          <p:nvPr/>
        </p:nvCxnSpPr>
        <p:spPr>
          <a:xfrm>
            <a:off x="11107623" y="6946873"/>
            <a:ext cx="295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3" name="Google Shape;323;g17543f9106b_0_1"/>
          <p:cNvGrpSpPr/>
          <p:nvPr/>
        </p:nvGrpSpPr>
        <p:grpSpPr>
          <a:xfrm>
            <a:off x="10875361" y="7224588"/>
            <a:ext cx="3415616" cy="815006"/>
            <a:chOff x="0" y="-9525"/>
            <a:chExt cx="3239700" cy="773030"/>
          </a:xfrm>
        </p:grpSpPr>
        <p:sp>
          <p:nvSpPr>
            <p:cNvPr id="324" name="Google Shape;324;g17543f9106b_0_1"/>
            <p:cNvSpPr txBox="1"/>
            <p:nvPr/>
          </p:nvSpPr>
          <p:spPr>
            <a:xfrm>
              <a:off x="0" y="-9525"/>
              <a:ext cx="32397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PT Serif Caption"/>
                  <a:ea typeface="PT Serif Caption"/>
                  <a:cs typeface="PT Serif Caption"/>
                  <a:sym typeface="PT Serif Caption"/>
                </a:rPr>
                <a:t>Nick Hall</a:t>
              </a:r>
              <a:endParaRPr sz="1800"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325" name="Google Shape;325;g17543f9106b_0_1"/>
            <p:cNvSpPr txBox="1"/>
            <p:nvPr/>
          </p:nvSpPr>
          <p:spPr>
            <a:xfrm>
              <a:off x="0" y="413405"/>
              <a:ext cx="32397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99">
                  <a:latin typeface="Alegreya Sans"/>
                  <a:ea typeface="Alegreya Sans"/>
                  <a:cs typeface="Alegreya Sans"/>
                  <a:sym typeface="Alegreya Sans"/>
                </a:rPr>
                <a:t>Presentation Lead</a:t>
              </a:r>
              <a:endParaRPr b="1" sz="1800"/>
            </a:p>
          </p:txBody>
        </p:sp>
      </p:grpSp>
      <p:pic>
        <p:nvPicPr>
          <p:cNvPr id="326" name="Google Shape;326;g17543f9106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038" y="3367843"/>
            <a:ext cx="3551328" cy="35513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7" name="Google Shape;327;g17543f9106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500" y="3367865"/>
            <a:ext cx="3551325" cy="355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g177defd1bdf_0_24"/>
          <p:cNvCxnSpPr/>
          <p:nvPr/>
        </p:nvCxnSpPr>
        <p:spPr>
          <a:xfrm>
            <a:off x="1779162" y="211871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g177defd1bdf_0_24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g177defd1bdf_0_24"/>
          <p:cNvSpPr txBox="1"/>
          <p:nvPr/>
        </p:nvSpPr>
        <p:spPr>
          <a:xfrm>
            <a:off x="5137396" y="1230131"/>
            <a:ext cx="8013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99">
                <a:latin typeface="PT Serif Caption"/>
                <a:ea typeface="PT Serif Caption"/>
                <a:cs typeface="PT Serif Caption"/>
                <a:sym typeface="PT Serif Caption"/>
              </a:rPr>
              <a:t>Hailstorm Analytics</a:t>
            </a:r>
            <a:endParaRPr b="1" sz="36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94" name="Google Shape;94;g177defd1bdf_0_24"/>
          <p:cNvCxnSpPr/>
          <p:nvPr/>
        </p:nvCxnSpPr>
        <p:spPr>
          <a:xfrm>
            <a:off x="4229173" y="6946886"/>
            <a:ext cx="295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5" name="Google Shape;95;g177defd1bdf_0_24"/>
          <p:cNvGrpSpPr/>
          <p:nvPr/>
        </p:nvGrpSpPr>
        <p:grpSpPr>
          <a:xfrm>
            <a:off x="3996911" y="7224600"/>
            <a:ext cx="3415616" cy="815006"/>
            <a:chOff x="0" y="-9525"/>
            <a:chExt cx="3239700" cy="773030"/>
          </a:xfrm>
        </p:grpSpPr>
        <p:sp>
          <p:nvSpPr>
            <p:cNvPr id="96" name="Google Shape;96;g177defd1bdf_0_24"/>
            <p:cNvSpPr txBox="1"/>
            <p:nvPr/>
          </p:nvSpPr>
          <p:spPr>
            <a:xfrm>
              <a:off x="0" y="-9525"/>
              <a:ext cx="32397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PT Serif Caption"/>
                  <a:ea typeface="PT Serif Caption"/>
                  <a:cs typeface="PT Serif Caption"/>
                  <a:sym typeface="PT Serif Caption"/>
                </a:rPr>
                <a:t>Kyle Lindstrom</a:t>
              </a:r>
              <a:endParaRPr sz="1800"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97" name="Google Shape;97;g177defd1bdf_0_24"/>
            <p:cNvSpPr txBox="1"/>
            <p:nvPr/>
          </p:nvSpPr>
          <p:spPr>
            <a:xfrm>
              <a:off x="0" y="413405"/>
              <a:ext cx="32397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99">
                  <a:latin typeface="Alegreya Sans"/>
                  <a:ea typeface="Alegreya Sans"/>
                  <a:cs typeface="Alegreya Sans"/>
                  <a:sym typeface="Alegreya Sans"/>
                </a:rPr>
                <a:t>Tech Lead</a:t>
              </a:r>
              <a:endParaRPr b="1" sz="1800"/>
            </a:p>
          </p:txBody>
        </p:sp>
      </p:grpSp>
      <p:cxnSp>
        <p:nvCxnSpPr>
          <p:cNvPr id="98" name="Google Shape;98;g177defd1bdf_0_24"/>
          <p:cNvCxnSpPr/>
          <p:nvPr/>
        </p:nvCxnSpPr>
        <p:spPr>
          <a:xfrm>
            <a:off x="11107623" y="6946873"/>
            <a:ext cx="2951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" name="Google Shape;99;g177defd1bdf_0_24"/>
          <p:cNvGrpSpPr/>
          <p:nvPr/>
        </p:nvGrpSpPr>
        <p:grpSpPr>
          <a:xfrm>
            <a:off x="10875361" y="7224588"/>
            <a:ext cx="3415616" cy="815006"/>
            <a:chOff x="0" y="-9525"/>
            <a:chExt cx="3239700" cy="773030"/>
          </a:xfrm>
        </p:grpSpPr>
        <p:sp>
          <p:nvSpPr>
            <p:cNvPr id="100" name="Google Shape;100;g177defd1bdf_0_24"/>
            <p:cNvSpPr txBox="1"/>
            <p:nvPr/>
          </p:nvSpPr>
          <p:spPr>
            <a:xfrm>
              <a:off x="0" y="-9525"/>
              <a:ext cx="32397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PT Serif Caption"/>
                  <a:ea typeface="PT Serif Caption"/>
                  <a:cs typeface="PT Serif Caption"/>
                  <a:sym typeface="PT Serif Caption"/>
                </a:rPr>
                <a:t>Nick Hall</a:t>
              </a:r>
              <a:endParaRPr sz="1800"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101" name="Google Shape;101;g177defd1bdf_0_24"/>
            <p:cNvSpPr txBox="1"/>
            <p:nvPr/>
          </p:nvSpPr>
          <p:spPr>
            <a:xfrm>
              <a:off x="0" y="413405"/>
              <a:ext cx="32397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99">
                  <a:latin typeface="Alegreya Sans"/>
                  <a:ea typeface="Alegreya Sans"/>
                  <a:cs typeface="Alegreya Sans"/>
                  <a:sym typeface="Alegreya Sans"/>
                </a:rPr>
                <a:t>Presentation Lead</a:t>
              </a:r>
              <a:endParaRPr b="1" sz="1800"/>
            </a:p>
          </p:txBody>
        </p:sp>
      </p:grpSp>
      <p:pic>
        <p:nvPicPr>
          <p:cNvPr id="102" name="Google Shape;102;g177defd1bd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038" y="3367843"/>
            <a:ext cx="3551328" cy="35513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g177defd1bdf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7500" y="3367865"/>
            <a:ext cx="3551325" cy="355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g176f1415b50_1_64"/>
          <p:cNvCxnSpPr>
            <a:stCxn id="109" idx="2"/>
            <a:endCxn id="110" idx="0"/>
          </p:cNvCxnSpPr>
          <p:nvPr/>
        </p:nvCxnSpPr>
        <p:spPr>
          <a:xfrm flipH="1" rot="-5400000">
            <a:off x="14597432" y="5824989"/>
            <a:ext cx="333600" cy="10785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g176f1415b50_1_64"/>
          <p:cNvCxnSpPr>
            <a:stCxn id="112" idx="2"/>
            <a:endCxn id="113" idx="0"/>
          </p:cNvCxnSpPr>
          <p:nvPr/>
        </p:nvCxnSpPr>
        <p:spPr>
          <a:xfrm flipH="1" rot="-5400000">
            <a:off x="10310532" y="5826789"/>
            <a:ext cx="333600" cy="1074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g176f1415b50_1_64"/>
          <p:cNvCxnSpPr>
            <a:stCxn id="115" idx="2"/>
            <a:endCxn id="116" idx="0"/>
          </p:cNvCxnSpPr>
          <p:nvPr/>
        </p:nvCxnSpPr>
        <p:spPr>
          <a:xfrm flipH="1" rot="-5400000">
            <a:off x="6023782" y="5828439"/>
            <a:ext cx="333600" cy="1071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g176f1415b50_1_64"/>
          <p:cNvCxnSpPr>
            <a:stCxn id="118" idx="2"/>
            <a:endCxn id="119" idx="0"/>
          </p:cNvCxnSpPr>
          <p:nvPr/>
        </p:nvCxnSpPr>
        <p:spPr>
          <a:xfrm flipH="1" rot="-5400000">
            <a:off x="1735224" y="5828439"/>
            <a:ext cx="333600" cy="1071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A6A6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g176f1415b50_1_64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g176f1415b50_1_64"/>
          <p:cNvSpPr txBox="1"/>
          <p:nvPr/>
        </p:nvSpPr>
        <p:spPr>
          <a:xfrm>
            <a:off x="1028700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PT Serif Caption"/>
                <a:ea typeface="PT Serif Caption"/>
                <a:cs typeface="PT Serif Caption"/>
                <a:sym typeface="PT Serif Caption"/>
              </a:rPr>
              <a:t>Business Problem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119" name="Google Shape;119;g176f1415b50_1_64"/>
          <p:cNvSpPr txBox="1"/>
          <p:nvPr/>
        </p:nvSpPr>
        <p:spPr>
          <a:xfrm>
            <a:off x="1028675" y="6531047"/>
            <a:ext cx="281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legreya Sans"/>
                <a:ea typeface="Alegreya Sans"/>
                <a:cs typeface="Alegreya Sans"/>
                <a:sym typeface="Alegreya Sans"/>
              </a:rPr>
              <a:t>Humanitarian aid workers need tools to help identify those at risk.</a:t>
            </a:r>
            <a:endParaRPr/>
          </a:p>
        </p:txBody>
      </p:sp>
      <p:sp>
        <p:nvSpPr>
          <p:cNvPr id="116" name="Google Shape;116;g176f1415b50_1_64"/>
          <p:cNvSpPr txBox="1"/>
          <p:nvPr/>
        </p:nvSpPr>
        <p:spPr>
          <a:xfrm>
            <a:off x="5317258" y="6531047"/>
            <a:ext cx="281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legreya Sans"/>
                <a:ea typeface="Alegreya Sans"/>
                <a:cs typeface="Alegreya Sans"/>
                <a:sym typeface="Alegreya Sans"/>
              </a:rPr>
              <a:t>Our team gathered sample data of pneumonia in children aged one to five.</a:t>
            </a:r>
            <a:endParaRPr/>
          </a:p>
        </p:txBody>
      </p:sp>
      <p:sp>
        <p:nvSpPr>
          <p:cNvPr id="113" name="Google Shape;113;g176f1415b50_1_64"/>
          <p:cNvSpPr txBox="1"/>
          <p:nvPr/>
        </p:nvSpPr>
        <p:spPr>
          <a:xfrm>
            <a:off x="9605817" y="6531047"/>
            <a:ext cx="281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legreya Sans"/>
                <a:ea typeface="Alegreya Sans"/>
                <a:cs typeface="Alegreya Sans"/>
                <a:sym typeface="Alegreya Sans"/>
              </a:rPr>
              <a:t>We tested models that could accurately predict pneumonia cases.</a:t>
            </a:r>
            <a:endParaRPr/>
          </a:p>
        </p:txBody>
      </p:sp>
      <p:sp>
        <p:nvSpPr>
          <p:cNvPr id="110" name="Google Shape;110;g176f1415b50_1_64"/>
          <p:cNvSpPr txBox="1"/>
          <p:nvPr/>
        </p:nvSpPr>
        <p:spPr>
          <a:xfrm>
            <a:off x="13894375" y="6531047"/>
            <a:ext cx="281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Alegreya Sans"/>
                <a:ea typeface="Alegreya Sans"/>
                <a:cs typeface="Alegreya Sans"/>
                <a:sym typeface="Alegreya Sans"/>
              </a:rPr>
              <a:t>We identified our best model and scored its performance.</a:t>
            </a:r>
            <a:endParaRPr/>
          </a:p>
        </p:txBody>
      </p:sp>
      <p:sp>
        <p:nvSpPr>
          <p:cNvPr id="122" name="Google Shape;122;g176f1415b50_1_64"/>
          <p:cNvSpPr txBox="1"/>
          <p:nvPr/>
        </p:nvSpPr>
        <p:spPr>
          <a:xfrm>
            <a:off x="5317258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PT Serif Caption"/>
                <a:ea typeface="PT Serif Caption"/>
                <a:cs typeface="PT Serif Caption"/>
                <a:sym typeface="PT Serif Caption"/>
              </a:rPr>
              <a:t>About the Data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123" name="Google Shape;123;g176f1415b50_1_64"/>
          <p:cNvGrpSpPr/>
          <p:nvPr/>
        </p:nvGrpSpPr>
        <p:grpSpPr>
          <a:xfrm>
            <a:off x="1030206" y="5585684"/>
            <a:ext cx="672119" cy="675132"/>
            <a:chOff x="2008" y="0"/>
            <a:chExt cx="896159" cy="900176"/>
          </a:xfrm>
        </p:grpSpPr>
        <p:grpSp>
          <p:nvGrpSpPr>
            <p:cNvPr id="124" name="Google Shape;124;g176f1415b50_1_64"/>
            <p:cNvGrpSpPr/>
            <p:nvPr/>
          </p:nvGrpSpPr>
          <p:grpSpPr>
            <a:xfrm>
              <a:off x="2008" y="0"/>
              <a:ext cx="896159" cy="900176"/>
              <a:chOff x="1813" y="0"/>
              <a:chExt cx="809173" cy="812800"/>
            </a:xfrm>
          </p:grpSpPr>
          <p:sp>
            <p:nvSpPr>
              <p:cNvPr id="125" name="Google Shape;125;g176f1415b50_1_6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g176f1415b50_1_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g176f1415b50_1_6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27" name="Google Shape;127;g176f1415b50_1_64"/>
          <p:cNvGrpSpPr/>
          <p:nvPr/>
        </p:nvGrpSpPr>
        <p:grpSpPr>
          <a:xfrm>
            <a:off x="5318764" y="5585684"/>
            <a:ext cx="672119" cy="675132"/>
            <a:chOff x="2008" y="0"/>
            <a:chExt cx="896159" cy="900176"/>
          </a:xfrm>
        </p:grpSpPr>
        <p:grpSp>
          <p:nvGrpSpPr>
            <p:cNvPr id="128" name="Google Shape;128;g176f1415b50_1_64"/>
            <p:cNvGrpSpPr/>
            <p:nvPr/>
          </p:nvGrpSpPr>
          <p:grpSpPr>
            <a:xfrm>
              <a:off x="2008" y="0"/>
              <a:ext cx="896159" cy="900176"/>
              <a:chOff x="1813" y="0"/>
              <a:chExt cx="809173" cy="812800"/>
            </a:xfrm>
          </p:grpSpPr>
          <p:sp>
            <p:nvSpPr>
              <p:cNvPr id="129" name="Google Shape;129;g176f1415b50_1_6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g176f1415b50_1_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g176f1415b50_1_6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grpSp>
        <p:nvGrpSpPr>
          <p:cNvPr id="131" name="Google Shape;131;g176f1415b50_1_64"/>
          <p:cNvGrpSpPr/>
          <p:nvPr/>
        </p:nvGrpSpPr>
        <p:grpSpPr>
          <a:xfrm>
            <a:off x="9603864" y="5585684"/>
            <a:ext cx="672119" cy="675132"/>
            <a:chOff x="2008" y="0"/>
            <a:chExt cx="896159" cy="900176"/>
          </a:xfrm>
        </p:grpSpPr>
        <p:grpSp>
          <p:nvGrpSpPr>
            <p:cNvPr id="132" name="Google Shape;132;g176f1415b50_1_64"/>
            <p:cNvGrpSpPr/>
            <p:nvPr/>
          </p:nvGrpSpPr>
          <p:grpSpPr>
            <a:xfrm>
              <a:off x="2008" y="0"/>
              <a:ext cx="896159" cy="900176"/>
              <a:chOff x="1813" y="0"/>
              <a:chExt cx="809173" cy="812800"/>
            </a:xfrm>
          </p:grpSpPr>
          <p:sp>
            <p:nvSpPr>
              <p:cNvPr id="133" name="Google Shape;133;g176f1415b50_1_6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g176f1415b50_1_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" name="Google Shape;134;g176f1415b50_1_6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  <p:grpSp>
        <p:nvGrpSpPr>
          <p:cNvPr id="135" name="Google Shape;135;g176f1415b50_1_64"/>
          <p:cNvGrpSpPr/>
          <p:nvPr/>
        </p:nvGrpSpPr>
        <p:grpSpPr>
          <a:xfrm>
            <a:off x="13888964" y="5585684"/>
            <a:ext cx="672119" cy="675132"/>
            <a:chOff x="2008" y="0"/>
            <a:chExt cx="896159" cy="900176"/>
          </a:xfrm>
        </p:grpSpPr>
        <p:grpSp>
          <p:nvGrpSpPr>
            <p:cNvPr id="136" name="Google Shape;136;g176f1415b50_1_64"/>
            <p:cNvGrpSpPr/>
            <p:nvPr/>
          </p:nvGrpSpPr>
          <p:grpSpPr>
            <a:xfrm>
              <a:off x="2008" y="0"/>
              <a:ext cx="896159" cy="900176"/>
              <a:chOff x="1813" y="0"/>
              <a:chExt cx="809173" cy="812800"/>
            </a:xfrm>
          </p:grpSpPr>
          <p:sp>
            <p:nvSpPr>
              <p:cNvPr id="137" name="Google Shape;137;g176f1415b50_1_6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g176f1415b50_1_6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g176f1415b50_1_64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</p:grpSp>
      <p:sp>
        <p:nvSpPr>
          <p:cNvPr id="139" name="Google Shape;139;g176f1415b50_1_64"/>
          <p:cNvSpPr txBox="1"/>
          <p:nvPr/>
        </p:nvSpPr>
        <p:spPr>
          <a:xfrm>
            <a:off x="13894375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PT Serif Caption"/>
                <a:ea typeface="PT Serif Caption"/>
                <a:cs typeface="PT Serif Caption"/>
                <a:sym typeface="PT Serif Caption"/>
              </a:rPr>
              <a:t>Conclusions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sp>
        <p:nvSpPr>
          <p:cNvPr id="140" name="Google Shape;140;g176f1415b50_1_64"/>
          <p:cNvSpPr txBox="1"/>
          <p:nvPr/>
        </p:nvSpPr>
        <p:spPr>
          <a:xfrm>
            <a:off x="9605817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PT Serif Caption"/>
                <a:ea typeface="PT Serif Caption"/>
                <a:cs typeface="PT Serif Caption"/>
                <a:sym typeface="PT Serif Caption"/>
              </a:rPr>
              <a:t>Model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141" name="Google Shape;141;g176f1415b50_1_64"/>
          <p:cNvGrpSpPr/>
          <p:nvPr/>
        </p:nvGrpSpPr>
        <p:grpSpPr>
          <a:xfrm>
            <a:off x="17626475" y="741248"/>
            <a:ext cx="276986" cy="8804399"/>
            <a:chOff x="24385" y="-9"/>
            <a:chExt cx="369315" cy="11739199"/>
          </a:xfrm>
        </p:grpSpPr>
        <p:sp>
          <p:nvSpPr>
            <p:cNvPr id="142" name="Google Shape;142;g176f1415b50_1_6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03</a:t>
              </a:r>
              <a:endParaRPr/>
            </a:p>
          </p:txBody>
        </p:sp>
        <p:sp>
          <p:nvSpPr>
            <p:cNvPr id="143" name="Google Shape;143;g176f1415b50_1_64"/>
            <p:cNvSpPr txBox="1"/>
            <p:nvPr/>
          </p:nvSpPr>
          <p:spPr>
            <a:xfrm rot="5400000">
              <a:off x="-2288765" y="2313141"/>
              <a:ext cx="499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/>
            </a:p>
          </p:txBody>
        </p:sp>
      </p:grpSp>
      <p:sp>
        <p:nvSpPr>
          <p:cNvPr id="144" name="Google Shape;144;g176f1415b50_1_64"/>
          <p:cNvSpPr txBox="1"/>
          <p:nvPr/>
        </p:nvSpPr>
        <p:spPr>
          <a:xfrm>
            <a:off x="950975" y="1286212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Overview</a:t>
            </a:r>
            <a:endParaRPr sz="65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145" name="Google Shape;145;g176f1415b50_1_6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77defd1bdf_0_2"/>
          <p:cNvPicPr preferRelativeResize="0"/>
          <p:nvPr/>
        </p:nvPicPr>
        <p:blipFill rotWithShape="1">
          <a:blip r:embed="rId3">
            <a:alphaModFix/>
          </a:blip>
          <a:srcRect b="12489" l="12965" r="9999" t="65355"/>
          <a:stretch/>
        </p:blipFill>
        <p:spPr>
          <a:xfrm>
            <a:off x="688413" y="3146226"/>
            <a:ext cx="16072150" cy="462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g177defd1bdf_0_2"/>
          <p:cNvGrpSpPr/>
          <p:nvPr/>
        </p:nvGrpSpPr>
        <p:grpSpPr>
          <a:xfrm>
            <a:off x="0" y="8693596"/>
            <a:ext cx="18288118" cy="3303303"/>
            <a:chOff x="0" y="-57150"/>
            <a:chExt cx="4816592" cy="870000"/>
          </a:xfrm>
        </p:grpSpPr>
        <p:sp>
          <p:nvSpPr>
            <p:cNvPr id="152" name="Google Shape;152;g177defd1bdf_0_2"/>
            <p:cNvSpPr/>
            <p:nvPr/>
          </p:nvSpPr>
          <p:spPr>
            <a:xfrm>
              <a:off x="0" y="0"/>
              <a:ext cx="4816592" cy="362512"/>
            </a:xfrm>
            <a:custGeom>
              <a:rect b="b" l="l" r="r" t="t"/>
              <a:pathLst>
                <a:path extrusionOk="0" h="36251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2512"/>
                  </a:lnTo>
                  <a:lnTo>
                    <a:pt x="0" y="362512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153" name="Google Shape;153;g177defd1bdf_0_2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g177defd1bdf_0_2"/>
          <p:cNvSpPr txBox="1"/>
          <p:nvPr/>
        </p:nvSpPr>
        <p:spPr>
          <a:xfrm>
            <a:off x="688425" y="304325"/>
            <a:ext cx="12770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PT Serif Caption"/>
                <a:ea typeface="PT Serif Caption"/>
                <a:cs typeface="PT Serif Caption"/>
                <a:sym typeface="PT Serif Caption"/>
              </a:rPr>
              <a:t>Every </a:t>
            </a:r>
            <a:r>
              <a:rPr b="1" lang="en-US" sz="9600">
                <a:latin typeface="PT Serif Caption"/>
                <a:ea typeface="PT Serif Caption"/>
                <a:cs typeface="PT Serif Caption"/>
                <a:sym typeface="PT Serif Caption"/>
              </a:rPr>
              <a:t>43 seconds</a:t>
            </a:r>
            <a:r>
              <a:rPr lang="en-US" sz="9600">
                <a:latin typeface="PT Serif Caption"/>
                <a:ea typeface="PT Serif Caption"/>
                <a:cs typeface="PT Serif Caption"/>
                <a:sym typeface="PT Serif Caption"/>
              </a:rPr>
              <a:t>,</a:t>
            </a:r>
            <a:endParaRPr sz="9600">
              <a:latin typeface="PT Serif Caption"/>
              <a:ea typeface="PT Serif Caption"/>
              <a:cs typeface="PT Serif Caption"/>
              <a:sym typeface="PT Serif Captio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PT Serif Caption"/>
                <a:ea typeface="PT Serif Caption"/>
                <a:cs typeface="PT Serif Caption"/>
                <a:sym typeface="PT Serif Caption"/>
              </a:rPr>
              <a:t>a child dies due to pneumonia.</a:t>
            </a:r>
            <a:r>
              <a:rPr b="1" baseline="30000" lang="en-US" sz="4800">
                <a:latin typeface="PT Serif Caption"/>
                <a:ea typeface="PT Serif Caption"/>
                <a:cs typeface="PT Serif Caption"/>
                <a:sym typeface="PT Serif Caption"/>
              </a:rPr>
              <a:t>1</a:t>
            </a:r>
            <a:endParaRPr b="1" baseline="30000" sz="48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155" name="Google Shape;155;g177defd1bdf_0_2"/>
          <p:cNvGrpSpPr/>
          <p:nvPr/>
        </p:nvGrpSpPr>
        <p:grpSpPr>
          <a:xfrm>
            <a:off x="10901924" y="8394254"/>
            <a:ext cx="5448000" cy="3303281"/>
            <a:chOff x="0" y="-289322"/>
            <a:chExt cx="7264000" cy="4404375"/>
          </a:xfrm>
        </p:grpSpPr>
        <p:grpSp>
          <p:nvGrpSpPr>
            <p:cNvPr id="156" name="Google Shape;156;g177defd1bdf_0_2"/>
            <p:cNvGrpSpPr/>
            <p:nvPr/>
          </p:nvGrpSpPr>
          <p:grpSpPr>
            <a:xfrm>
              <a:off x="0" y="-289322"/>
              <a:ext cx="7264000" cy="4404375"/>
              <a:chOff x="0" y="-57150"/>
              <a:chExt cx="1434864" cy="870000"/>
            </a:xfrm>
          </p:grpSpPr>
          <p:sp>
            <p:nvSpPr>
              <p:cNvPr id="157" name="Google Shape;157;g177defd1bdf_0_2"/>
              <p:cNvSpPr/>
              <p:nvPr/>
            </p:nvSpPr>
            <p:spPr>
              <a:xfrm>
                <a:off x="0" y="1"/>
                <a:ext cx="1434864" cy="232428"/>
              </a:xfrm>
              <a:custGeom>
                <a:rect b="b" l="l" r="r" t="t"/>
                <a:pathLst>
                  <a:path extrusionOk="0" h="152662" w="1434864">
                    <a:moveTo>
                      <a:pt x="0" y="0"/>
                    </a:moveTo>
                    <a:lnTo>
                      <a:pt x="1434864" y="0"/>
                    </a:lnTo>
                    <a:lnTo>
                      <a:pt x="1434864" y="152662"/>
                    </a:lnTo>
                    <a:lnTo>
                      <a:pt x="0" y="1526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58" name="Google Shape;158;g177defd1bdf_0_2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g177defd1bdf_0_2"/>
            <p:cNvSpPr txBox="1"/>
            <p:nvPr/>
          </p:nvSpPr>
          <p:spPr>
            <a:xfrm>
              <a:off x="321838" y="126075"/>
              <a:ext cx="66204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legreya Sans"/>
                  <a:ea typeface="Alegreya Sans"/>
                  <a:cs typeface="Alegreya Sans"/>
                  <a:sym typeface="Alegreya Sans"/>
                </a:rPr>
                <a:t>Pneumonia is the most lethal infectious disease among children ages one to five worldwide.</a:t>
              </a:r>
              <a:endParaRPr/>
            </a:p>
          </p:txBody>
        </p:sp>
      </p:grpSp>
      <p:grpSp>
        <p:nvGrpSpPr>
          <p:cNvPr id="160" name="Google Shape;160;g177defd1bdf_0_2"/>
          <p:cNvGrpSpPr/>
          <p:nvPr/>
        </p:nvGrpSpPr>
        <p:grpSpPr>
          <a:xfrm>
            <a:off x="17293925" y="741250"/>
            <a:ext cx="609536" cy="8804397"/>
            <a:chOff x="-419015" y="-5"/>
            <a:chExt cx="812715" cy="11739196"/>
          </a:xfrm>
        </p:grpSpPr>
        <p:sp>
          <p:nvSpPr>
            <p:cNvPr id="161" name="Google Shape;161;g177defd1bdf_0_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04</a:t>
              </a:r>
              <a:endParaRPr/>
            </a:p>
          </p:txBody>
        </p:sp>
        <p:sp>
          <p:nvSpPr>
            <p:cNvPr id="162" name="Google Shape;162;g177defd1bdf_0_2"/>
            <p:cNvSpPr txBox="1"/>
            <p:nvPr/>
          </p:nvSpPr>
          <p:spPr>
            <a:xfrm rot="5400000">
              <a:off x="-2330015" y="1910995"/>
              <a:ext cx="4634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cxnSp>
        <p:nvCxnSpPr>
          <p:cNvPr id="163" name="Google Shape;163;g177defd1bdf_0_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g177defd1bdf_0_2"/>
          <p:cNvSpPr txBox="1"/>
          <p:nvPr/>
        </p:nvSpPr>
        <p:spPr>
          <a:xfrm>
            <a:off x="504203" y="9545651"/>
            <a:ext cx="496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18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1</a:t>
            </a:r>
            <a:r>
              <a:rPr lang="en-US" sz="20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According to </a:t>
            </a:r>
            <a:r>
              <a:rPr lang="en-US" sz="2000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UNICEF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g177defd1bdf_0_40"/>
          <p:cNvGrpSpPr/>
          <p:nvPr/>
        </p:nvGrpSpPr>
        <p:grpSpPr>
          <a:xfrm>
            <a:off x="11297750" y="7585125"/>
            <a:ext cx="5447999" cy="2281556"/>
            <a:chOff x="1" y="7"/>
            <a:chExt cx="7263999" cy="1176666"/>
          </a:xfrm>
        </p:grpSpPr>
        <p:sp>
          <p:nvSpPr>
            <p:cNvPr id="170" name="Google Shape;170;g177defd1bdf_0_40"/>
            <p:cNvSpPr/>
            <p:nvPr/>
          </p:nvSpPr>
          <p:spPr>
            <a:xfrm>
              <a:off x="1" y="7"/>
              <a:ext cx="7263999" cy="1176666"/>
            </a:xfrm>
            <a:custGeom>
              <a:rect b="b" l="l" r="r" t="t"/>
              <a:pathLst>
                <a:path extrusionOk="0" h="152662" w="1434864">
                  <a:moveTo>
                    <a:pt x="0" y="0"/>
                  </a:moveTo>
                  <a:lnTo>
                    <a:pt x="1434864" y="0"/>
                  </a:lnTo>
                  <a:lnTo>
                    <a:pt x="1434864" y="152662"/>
                  </a:lnTo>
                  <a:lnTo>
                    <a:pt x="0" y="1526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1" name="Google Shape;171;g177defd1bdf_0_40"/>
            <p:cNvSpPr txBox="1"/>
            <p:nvPr/>
          </p:nvSpPr>
          <p:spPr>
            <a:xfrm>
              <a:off x="321838" y="126075"/>
              <a:ext cx="6620400" cy="1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" name="Google Shape;172;g177defd1bdf_0_40"/>
          <p:cNvPicPr preferRelativeResize="0"/>
          <p:nvPr/>
        </p:nvPicPr>
        <p:blipFill rotWithShape="1">
          <a:blip r:embed="rId3">
            <a:alphaModFix/>
          </a:blip>
          <a:srcRect b="6032" l="21923" r="5121" t="3256"/>
          <a:stretch/>
        </p:blipFill>
        <p:spPr>
          <a:xfrm>
            <a:off x="372446" y="420319"/>
            <a:ext cx="10129349" cy="9446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77defd1bdf_0_40"/>
          <p:cNvSpPr txBox="1"/>
          <p:nvPr/>
        </p:nvSpPr>
        <p:spPr>
          <a:xfrm>
            <a:off x="1028700" y="7487684"/>
            <a:ext cx="92265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Business</a:t>
            </a:r>
            <a:b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</a:b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Problem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174" name="Google Shape;174;g177defd1bdf_0_40"/>
          <p:cNvGrpSpPr/>
          <p:nvPr/>
        </p:nvGrpSpPr>
        <p:grpSpPr>
          <a:xfrm>
            <a:off x="12572923" y="1033450"/>
            <a:ext cx="4175702" cy="1458750"/>
            <a:chOff x="0" y="-16"/>
            <a:chExt cx="5567603" cy="1945000"/>
          </a:xfrm>
        </p:grpSpPr>
        <p:cxnSp>
          <p:nvCxnSpPr>
            <p:cNvPr id="175" name="Google Shape;175;g177defd1bdf_0_40"/>
            <p:cNvCxnSpPr/>
            <p:nvPr/>
          </p:nvCxnSpPr>
          <p:spPr>
            <a:xfrm>
              <a:off x="0" y="768931"/>
              <a:ext cx="50556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" name="Google Shape;176;g177defd1bdf_0_40"/>
            <p:cNvSpPr txBox="1"/>
            <p:nvPr/>
          </p:nvSpPr>
          <p:spPr>
            <a:xfrm>
              <a:off x="25403" y="-16"/>
              <a:ext cx="554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PT Serif Caption"/>
                  <a:ea typeface="PT Serif Caption"/>
                  <a:cs typeface="PT Serif Caption"/>
                  <a:sym typeface="PT Serif Caption"/>
                </a:rPr>
                <a:t>Targets developing nations</a:t>
              </a:r>
              <a:endParaRPr sz="2400"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177" name="Google Shape;177;g177defd1bdf_0_40"/>
            <p:cNvSpPr txBox="1"/>
            <p:nvPr/>
          </p:nvSpPr>
          <p:spPr>
            <a:xfrm>
              <a:off x="25403" y="1041984"/>
              <a:ext cx="50556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Alegreya Sans"/>
                  <a:ea typeface="Alegreya Sans"/>
                  <a:cs typeface="Alegreya Sans"/>
                  <a:sym typeface="Alegreya Sans"/>
                </a:rPr>
                <a:t>Countries in South Asia and sub-Saharan Africa are most at risk</a:t>
              </a:r>
              <a:r>
                <a:rPr b="1" i="0" lang="en-US" sz="2000" u="none" cap="none" strike="noStrike">
                  <a:solidFill>
                    <a:srgbClr val="000000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.</a:t>
              </a:r>
              <a:endParaRPr/>
            </a:p>
          </p:txBody>
        </p:sp>
      </p:grpSp>
      <p:grpSp>
        <p:nvGrpSpPr>
          <p:cNvPr id="178" name="Google Shape;178;g177defd1bdf_0_40"/>
          <p:cNvGrpSpPr/>
          <p:nvPr/>
        </p:nvGrpSpPr>
        <p:grpSpPr>
          <a:xfrm>
            <a:off x="12572923" y="4603836"/>
            <a:ext cx="3791700" cy="1458739"/>
            <a:chOff x="0" y="0"/>
            <a:chExt cx="5055600" cy="1944985"/>
          </a:xfrm>
        </p:grpSpPr>
        <p:cxnSp>
          <p:nvCxnSpPr>
            <p:cNvPr id="179" name="Google Shape;179;g177defd1bdf_0_40"/>
            <p:cNvCxnSpPr/>
            <p:nvPr/>
          </p:nvCxnSpPr>
          <p:spPr>
            <a:xfrm>
              <a:off x="0" y="719551"/>
              <a:ext cx="50556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0" name="Google Shape;180;g177defd1bdf_0_40"/>
            <p:cNvSpPr txBox="1"/>
            <p:nvPr/>
          </p:nvSpPr>
          <p:spPr>
            <a:xfrm>
              <a:off x="25400" y="0"/>
              <a:ext cx="448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PT Serif Caption"/>
                  <a:ea typeface="PT Serif Caption"/>
                  <a:cs typeface="PT Serif Caption"/>
                  <a:sym typeface="PT Serif Caption"/>
                </a:rPr>
                <a:t>Too many cases</a:t>
              </a:r>
              <a:endParaRPr sz="2400">
                <a:latin typeface="PT Serif Caption"/>
                <a:ea typeface="PT Serif Caption"/>
                <a:cs typeface="PT Serif Caption"/>
                <a:sym typeface="PT Serif Caption"/>
              </a:endParaRPr>
            </a:p>
          </p:txBody>
        </p:sp>
        <p:sp>
          <p:nvSpPr>
            <p:cNvPr id="181" name="Google Shape;181;g177defd1bdf_0_40"/>
            <p:cNvSpPr txBox="1"/>
            <p:nvPr/>
          </p:nvSpPr>
          <p:spPr>
            <a:xfrm>
              <a:off x="25403" y="1041985"/>
              <a:ext cx="48108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Aid workers currently lack the resources to treat all in need.</a:t>
              </a:r>
              <a:endParaRPr/>
            </a:p>
          </p:txBody>
        </p:sp>
      </p:grpSp>
      <p:grpSp>
        <p:nvGrpSpPr>
          <p:cNvPr id="182" name="Google Shape;182;g177defd1bdf_0_40"/>
          <p:cNvGrpSpPr/>
          <p:nvPr/>
        </p:nvGrpSpPr>
        <p:grpSpPr>
          <a:xfrm>
            <a:off x="12572923" y="7824352"/>
            <a:ext cx="3791700" cy="1828198"/>
            <a:chOff x="0" y="0"/>
            <a:chExt cx="5055600" cy="2437597"/>
          </a:xfrm>
        </p:grpSpPr>
        <p:cxnSp>
          <p:nvCxnSpPr>
            <p:cNvPr id="183" name="Google Shape;183;g177defd1bdf_0_40"/>
            <p:cNvCxnSpPr/>
            <p:nvPr/>
          </p:nvCxnSpPr>
          <p:spPr>
            <a:xfrm>
              <a:off x="0" y="746953"/>
              <a:ext cx="50556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" name="Google Shape;184;g177defd1bdf_0_40"/>
            <p:cNvSpPr txBox="1"/>
            <p:nvPr/>
          </p:nvSpPr>
          <p:spPr>
            <a:xfrm>
              <a:off x="25400" y="0"/>
              <a:ext cx="448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PT Serif Caption"/>
                  <a:ea typeface="PT Serif Caption"/>
                  <a:cs typeface="PT Serif Caption"/>
                  <a:sym typeface="PT Serif Caption"/>
                </a:rPr>
                <a:t>Need more tools</a:t>
              </a:r>
              <a:endParaRPr b="1" sz="2500"/>
            </a:p>
          </p:txBody>
        </p:sp>
        <p:sp>
          <p:nvSpPr>
            <p:cNvPr id="185" name="Google Shape;185;g177defd1bdf_0_40"/>
            <p:cNvSpPr txBox="1"/>
            <p:nvPr/>
          </p:nvSpPr>
          <p:spPr>
            <a:xfrm>
              <a:off x="25403" y="1041997"/>
              <a:ext cx="47526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Alegreya Sans"/>
                  <a:ea typeface="Alegreya Sans"/>
                  <a:cs typeface="Alegreya Sans"/>
                  <a:sym typeface="Alegreya Sans"/>
                </a:rPr>
                <a:t>Humanitarian organizations like American Red Cross require better tools to identify those at risk.</a:t>
              </a:r>
              <a:endParaRPr b="1"/>
            </a:p>
          </p:txBody>
        </p:sp>
      </p:grpSp>
      <p:sp>
        <p:nvSpPr>
          <p:cNvPr id="186" name="Google Shape;186;g177defd1bdf_0_40"/>
          <p:cNvSpPr txBox="1"/>
          <p:nvPr/>
        </p:nvSpPr>
        <p:spPr>
          <a:xfrm>
            <a:off x="11297742" y="855925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CFC9B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87" name="Google Shape;187;g177defd1bdf_0_40"/>
          <p:cNvSpPr txBox="1"/>
          <p:nvPr/>
        </p:nvSpPr>
        <p:spPr>
          <a:xfrm>
            <a:off x="11297742" y="4421101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CFC9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88" name="Google Shape;188;g177defd1bdf_0_40"/>
          <p:cNvSpPr txBox="1"/>
          <p:nvPr/>
        </p:nvSpPr>
        <p:spPr>
          <a:xfrm>
            <a:off x="11297742" y="7641616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CFC9B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grpSp>
        <p:nvGrpSpPr>
          <p:cNvPr id="189" name="Google Shape;189;g177defd1bdf_0_40"/>
          <p:cNvGrpSpPr/>
          <p:nvPr/>
        </p:nvGrpSpPr>
        <p:grpSpPr>
          <a:xfrm>
            <a:off x="17293925" y="741248"/>
            <a:ext cx="609536" cy="8804399"/>
            <a:chOff x="-419015" y="-8"/>
            <a:chExt cx="812715" cy="11739198"/>
          </a:xfrm>
        </p:grpSpPr>
        <p:sp>
          <p:nvSpPr>
            <p:cNvPr id="190" name="Google Shape;190;g177defd1bdf_0_4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05</a:t>
              </a:r>
              <a:endParaRPr/>
            </a:p>
          </p:txBody>
        </p:sp>
        <p:sp>
          <p:nvSpPr>
            <p:cNvPr id="191" name="Google Shape;191;g177defd1bdf_0_40"/>
            <p:cNvSpPr txBox="1"/>
            <p:nvPr/>
          </p:nvSpPr>
          <p:spPr>
            <a:xfrm rot="5400000">
              <a:off x="-2245565" y="1826542"/>
              <a:ext cx="4465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cxnSp>
        <p:nvCxnSpPr>
          <p:cNvPr id="192" name="Google Shape;192;g177defd1bdf_0_4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g176f1415b50_1_4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8" name="Google Shape;198;g176f1415b50_1_46"/>
          <p:cNvGrpSpPr/>
          <p:nvPr/>
        </p:nvGrpSpPr>
        <p:grpSpPr>
          <a:xfrm>
            <a:off x="17293925" y="741248"/>
            <a:ext cx="609536" cy="8804399"/>
            <a:chOff x="-419015" y="-8"/>
            <a:chExt cx="812715" cy="11739199"/>
          </a:xfrm>
        </p:grpSpPr>
        <p:sp>
          <p:nvSpPr>
            <p:cNvPr id="199" name="Google Shape;199;g176f1415b50_1_4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06</a:t>
              </a:r>
              <a:endParaRPr/>
            </a:p>
          </p:txBody>
        </p:sp>
        <p:sp>
          <p:nvSpPr>
            <p:cNvPr id="200" name="Google Shape;200;g176f1415b50_1_46"/>
            <p:cNvSpPr txBox="1"/>
            <p:nvPr/>
          </p:nvSpPr>
          <p:spPr>
            <a:xfrm rot="5400000">
              <a:off x="-2353565" y="1934542"/>
              <a:ext cx="4681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pic>
        <p:nvPicPr>
          <p:cNvPr id="201" name="Google Shape;201;g176f1415b50_1_46"/>
          <p:cNvPicPr preferRelativeResize="0"/>
          <p:nvPr/>
        </p:nvPicPr>
        <p:blipFill rotWithShape="1">
          <a:blip r:embed="rId3">
            <a:alphaModFix/>
          </a:blip>
          <a:srcRect b="27137" l="0" r="0" t="25863"/>
          <a:stretch/>
        </p:blipFill>
        <p:spPr>
          <a:xfrm>
            <a:off x="0" y="0"/>
            <a:ext cx="17159287" cy="604821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76f1415b50_1_46"/>
          <p:cNvSpPr txBox="1"/>
          <p:nvPr/>
        </p:nvSpPr>
        <p:spPr>
          <a:xfrm>
            <a:off x="914400" y="7334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About the Data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aphicFrame>
        <p:nvGraphicFramePr>
          <p:cNvPr id="203" name="Google Shape;203;g176f1415b50_1_46"/>
          <p:cNvGraphicFramePr/>
          <p:nvPr/>
        </p:nvGraphicFramePr>
        <p:xfrm>
          <a:off x="546950" y="64065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{888AFE11-BFBB-4437-87D6-8B9E58AD92B1}</a:tableStyleId>
              </a:tblPr>
              <a:tblGrid>
                <a:gridCol w="8168450"/>
                <a:gridCol w="7753650"/>
              </a:tblGrid>
              <a:tr h="112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Published in 2018</a:t>
                      </a:r>
                      <a:endParaRPr b="1" sz="2200"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~6,000 images</a:t>
                      </a:r>
                      <a:endParaRPr b="1" sz="2200"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Collected by researchers at UCSD</a:t>
                      </a:r>
                      <a:endParaRPr b="1" sz="2200"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Guangzhou Women and Children’s Medical Center</a:t>
                      </a:r>
                      <a:endParaRPr b="1" sz="2200">
                        <a:solidFill>
                          <a:schemeClr val="dk1"/>
                        </a:solidFill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Children aged one to five</a:t>
                      </a:r>
                      <a:endParaRPr b="1" sz="2200"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Alegreya Sans"/>
                          <a:ea typeface="Alegreya Sans"/>
                          <a:cs typeface="Alegreya Sans"/>
                          <a:sym typeface="Alegreya Sans"/>
                        </a:rPr>
                        <a:t>Verified results by three separate experts</a:t>
                      </a:r>
                      <a:endParaRPr b="1" sz="2200">
                        <a:solidFill>
                          <a:schemeClr val="dk1"/>
                        </a:solidFill>
                        <a:latin typeface="Alegreya Sans"/>
                        <a:ea typeface="Alegreya Sans"/>
                        <a:cs typeface="Alegreya Sans"/>
                        <a:sym typeface="Alegreya Sans"/>
                      </a:endParaRP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g177a84c93f5_0_122"/>
          <p:cNvCxnSpPr/>
          <p:nvPr/>
        </p:nvCxnSpPr>
        <p:spPr>
          <a:xfrm>
            <a:off x="1779212" y="2280713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g177a84c93f5_0_122"/>
          <p:cNvCxnSpPr/>
          <p:nvPr/>
        </p:nvCxnSpPr>
        <p:spPr>
          <a:xfrm>
            <a:off x="1779212" y="1028700"/>
            <a:ext cx="147297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g177a84c93f5_0_122"/>
          <p:cNvCxnSpPr/>
          <p:nvPr/>
        </p:nvCxnSpPr>
        <p:spPr>
          <a:xfrm>
            <a:off x="5087404" y="5686450"/>
            <a:ext cx="301200" cy="0"/>
          </a:xfrm>
          <a:prstGeom prst="straightConnector1">
            <a:avLst/>
          </a:prstGeom>
          <a:noFill/>
          <a:ln cap="flat" cmpd="sng" w="28575">
            <a:solidFill>
              <a:srgbClr val="EBE8E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1" name="Google Shape;211;g177a84c93f5_0_122"/>
          <p:cNvGrpSpPr/>
          <p:nvPr/>
        </p:nvGrpSpPr>
        <p:grpSpPr>
          <a:xfrm>
            <a:off x="3971716" y="4414485"/>
            <a:ext cx="2532570" cy="2543922"/>
            <a:chOff x="7566" y="0"/>
            <a:chExt cx="3376760" cy="3391896"/>
          </a:xfrm>
        </p:grpSpPr>
        <p:grpSp>
          <p:nvGrpSpPr>
            <p:cNvPr id="212" name="Google Shape;212;g177a84c93f5_0_122"/>
            <p:cNvGrpSpPr/>
            <p:nvPr/>
          </p:nvGrpSpPr>
          <p:grpSpPr>
            <a:xfrm>
              <a:off x="7566" y="0"/>
              <a:ext cx="3376760" cy="3391896"/>
              <a:chOff x="1813" y="0"/>
              <a:chExt cx="809173" cy="812800"/>
            </a:xfrm>
          </p:grpSpPr>
          <p:sp>
            <p:nvSpPr>
              <p:cNvPr id="213" name="Google Shape;213;g177a84c93f5_0_1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rgbClr val="888888"/>
                  </a:highlight>
                </a:endParaRPr>
              </a:p>
            </p:txBody>
          </p:sp>
          <p:sp>
            <p:nvSpPr>
              <p:cNvPr id="214" name="Google Shape;214;g177a84c93f5_0_122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g177a84c93f5_0_122"/>
            <p:cNvSpPr txBox="1"/>
            <p:nvPr/>
          </p:nvSpPr>
          <p:spPr>
            <a:xfrm>
              <a:off x="476820" y="1295449"/>
              <a:ext cx="24378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3">
                  <a:solidFill>
                    <a:srgbClr val="EBE8E2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Recall</a:t>
              </a:r>
              <a:endParaRPr sz="2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grpSp>
        <p:nvGrpSpPr>
          <p:cNvPr id="216" name="Google Shape;216;g177a84c93f5_0_122"/>
          <p:cNvGrpSpPr/>
          <p:nvPr/>
        </p:nvGrpSpPr>
        <p:grpSpPr>
          <a:xfrm>
            <a:off x="17293925" y="741248"/>
            <a:ext cx="609536" cy="8804399"/>
            <a:chOff x="-419015" y="-8"/>
            <a:chExt cx="812715" cy="11739199"/>
          </a:xfrm>
        </p:grpSpPr>
        <p:sp>
          <p:nvSpPr>
            <p:cNvPr id="217" name="Google Shape;217;g177a84c93f5_0_12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07</a:t>
              </a:r>
              <a:endParaRPr/>
            </a:p>
          </p:txBody>
        </p:sp>
        <p:sp>
          <p:nvSpPr>
            <p:cNvPr id="218" name="Google Shape;218;g177a84c93f5_0_122"/>
            <p:cNvSpPr txBox="1"/>
            <p:nvPr/>
          </p:nvSpPr>
          <p:spPr>
            <a:xfrm rot="5400000">
              <a:off x="-2380565" y="1961542"/>
              <a:ext cx="4735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sp>
        <p:nvSpPr>
          <p:cNvPr id="219" name="Google Shape;219;g177a84c93f5_0_122"/>
          <p:cNvSpPr txBox="1"/>
          <p:nvPr/>
        </p:nvSpPr>
        <p:spPr>
          <a:xfrm>
            <a:off x="5137396" y="1230131"/>
            <a:ext cx="80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PT Serif Caption"/>
                <a:ea typeface="PT Serif Caption"/>
                <a:cs typeface="PT Serif Caption"/>
                <a:sym typeface="PT Serif Caption"/>
              </a:rPr>
              <a:t>Key Performance Metrics</a:t>
            </a:r>
            <a:endParaRPr sz="50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220" name="Google Shape;220;g177a84c93f5_0_12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1" name="Google Shape;221;g177a84c93f5_0_122"/>
          <p:cNvGrpSpPr/>
          <p:nvPr/>
        </p:nvGrpSpPr>
        <p:grpSpPr>
          <a:xfrm>
            <a:off x="11200397" y="4414485"/>
            <a:ext cx="2532570" cy="2543922"/>
            <a:chOff x="7566" y="0"/>
            <a:chExt cx="3376760" cy="3391896"/>
          </a:xfrm>
        </p:grpSpPr>
        <p:grpSp>
          <p:nvGrpSpPr>
            <p:cNvPr id="222" name="Google Shape;222;g177a84c93f5_0_122"/>
            <p:cNvGrpSpPr/>
            <p:nvPr/>
          </p:nvGrpSpPr>
          <p:grpSpPr>
            <a:xfrm>
              <a:off x="7566" y="0"/>
              <a:ext cx="3376760" cy="3391896"/>
              <a:chOff x="1813" y="0"/>
              <a:chExt cx="809173" cy="812800"/>
            </a:xfrm>
          </p:grpSpPr>
          <p:sp>
            <p:nvSpPr>
              <p:cNvPr id="223" name="Google Shape;223;g177a84c93f5_0_1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g177a84c93f5_0_122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g177a84c93f5_0_122"/>
            <p:cNvSpPr txBox="1"/>
            <p:nvPr/>
          </p:nvSpPr>
          <p:spPr>
            <a:xfrm>
              <a:off x="476837" y="1295749"/>
              <a:ext cx="2437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4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00">
                  <a:solidFill>
                    <a:srgbClr val="EBE8E2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Accuracy</a:t>
              </a:r>
              <a:endParaRPr sz="39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sp>
        <p:nvSpPr>
          <p:cNvPr id="226" name="Google Shape;226;g177a84c93f5_0_122"/>
          <p:cNvSpPr txBox="1"/>
          <p:nvPr/>
        </p:nvSpPr>
        <p:spPr>
          <a:xfrm>
            <a:off x="2251050" y="7674750"/>
            <a:ext cx="597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Alegreya Sans"/>
                <a:ea typeface="Alegreya Sans"/>
                <a:cs typeface="Alegreya Sans"/>
                <a:sym typeface="Alegreya Sans"/>
              </a:rPr>
              <a:t>Identify true positives</a:t>
            </a:r>
            <a:endParaRPr b="1" sz="3400"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227" name="Google Shape;227;g177a84c93f5_0_122"/>
          <p:cNvSpPr txBox="1"/>
          <p:nvPr/>
        </p:nvSpPr>
        <p:spPr>
          <a:xfrm>
            <a:off x="9479738" y="7674750"/>
            <a:ext cx="597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228" name="Google Shape;228;g177a84c93f5_0_122"/>
          <p:cNvSpPr txBox="1"/>
          <p:nvPr/>
        </p:nvSpPr>
        <p:spPr>
          <a:xfrm>
            <a:off x="9703975" y="7674750"/>
            <a:ext cx="552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Alegreya Sans"/>
                <a:ea typeface="Alegreya Sans"/>
                <a:cs typeface="Alegreya Sans"/>
                <a:sym typeface="Alegreya Sans"/>
              </a:rPr>
              <a:t>Make correct predictions</a:t>
            </a:r>
            <a:endParaRPr b="1" sz="3400"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g177a84c93f5_0_0"/>
          <p:cNvGrpSpPr/>
          <p:nvPr/>
        </p:nvGrpSpPr>
        <p:grpSpPr>
          <a:xfrm>
            <a:off x="17293925" y="741250"/>
            <a:ext cx="609536" cy="8804397"/>
            <a:chOff x="-419015" y="-5"/>
            <a:chExt cx="812715" cy="11739196"/>
          </a:xfrm>
        </p:grpSpPr>
        <p:sp>
          <p:nvSpPr>
            <p:cNvPr id="234" name="Google Shape;234;g177a84c93f5_0_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08</a:t>
              </a:r>
              <a:endParaRPr/>
            </a:p>
          </p:txBody>
        </p:sp>
        <p:sp>
          <p:nvSpPr>
            <p:cNvPr id="235" name="Google Shape;235;g177a84c93f5_0_0"/>
            <p:cNvSpPr txBox="1"/>
            <p:nvPr/>
          </p:nvSpPr>
          <p:spPr>
            <a:xfrm rot="5400000">
              <a:off x="-2380565" y="1961545"/>
              <a:ext cx="4735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sp>
        <p:nvSpPr>
          <p:cNvPr id="236" name="Google Shape;236;g177a84c93f5_0_0"/>
          <p:cNvSpPr txBox="1"/>
          <p:nvPr/>
        </p:nvSpPr>
        <p:spPr>
          <a:xfrm>
            <a:off x="1717200" y="3987900"/>
            <a:ext cx="44187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Example </a:t>
            </a:r>
            <a:endParaRPr sz="6500">
              <a:latin typeface="PT Serif Caption"/>
              <a:ea typeface="PT Serif Caption"/>
              <a:cs typeface="PT Serif Caption"/>
              <a:sym typeface="PT Serif Caption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latin typeface="PT Serif Caption"/>
                <a:ea typeface="PT Serif Caption"/>
                <a:cs typeface="PT Serif Caption"/>
                <a:sym typeface="PT Serif Caption"/>
              </a:rPr>
              <a:t>Data</a:t>
            </a:r>
            <a:endParaRPr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cxnSp>
        <p:nvCxnSpPr>
          <p:cNvPr id="237" name="Google Shape;237;g177a84c93f5_0_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8" name="Google Shape;238;g177a84c93f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250" y="810125"/>
            <a:ext cx="9661625" cy="86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7a84c93f5_0_9"/>
          <p:cNvSpPr txBox="1"/>
          <p:nvPr/>
        </p:nvSpPr>
        <p:spPr>
          <a:xfrm>
            <a:off x="728925" y="741250"/>
            <a:ext cx="112185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8">
                <a:latin typeface="PT Serif Caption"/>
                <a:ea typeface="PT Serif Caption"/>
                <a:cs typeface="PT Serif Caption"/>
                <a:sym typeface="PT Serif Caption"/>
              </a:rPr>
              <a:t>Augmentations</a:t>
            </a:r>
            <a:endParaRPr sz="100">
              <a:latin typeface="PT Serif Caption"/>
              <a:ea typeface="PT Serif Caption"/>
              <a:cs typeface="PT Serif Caption"/>
              <a:sym typeface="PT Serif Caption"/>
            </a:endParaRPr>
          </a:p>
        </p:txBody>
      </p:sp>
      <p:grpSp>
        <p:nvGrpSpPr>
          <p:cNvPr id="244" name="Google Shape;244;g177a84c93f5_0_9"/>
          <p:cNvGrpSpPr/>
          <p:nvPr/>
        </p:nvGrpSpPr>
        <p:grpSpPr>
          <a:xfrm>
            <a:off x="17293925" y="741248"/>
            <a:ext cx="609536" cy="8804399"/>
            <a:chOff x="-419015" y="-8"/>
            <a:chExt cx="812715" cy="11739199"/>
          </a:xfrm>
        </p:grpSpPr>
        <p:sp>
          <p:nvSpPr>
            <p:cNvPr id="245" name="Google Shape;245;g177a84c93f5_0_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Alegreya Sans"/>
                  <a:ea typeface="Alegreya Sans"/>
                  <a:cs typeface="Alegreya Sans"/>
                  <a:sym typeface="Alegreya Sans"/>
                </a:rPr>
                <a:t>09</a:t>
              </a:r>
              <a:endParaRPr/>
            </a:p>
          </p:txBody>
        </p:sp>
        <p:sp>
          <p:nvSpPr>
            <p:cNvPr id="246" name="Google Shape;246;g177a84c93f5_0_9"/>
            <p:cNvSpPr txBox="1"/>
            <p:nvPr/>
          </p:nvSpPr>
          <p:spPr>
            <a:xfrm rot="5400000">
              <a:off x="-2421065" y="2002042"/>
              <a:ext cx="48168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legreya Sans"/>
                  <a:ea typeface="Alegreya Sans"/>
                  <a:cs typeface="Alegreya Sans"/>
                  <a:sym typeface="Alegreya Sans"/>
                </a:rPr>
                <a:t>Identifying Pediatric Pneumonia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</p:grpSp>
      <p:pic>
        <p:nvPicPr>
          <p:cNvPr id="247" name="Google Shape;247;g177a84c93f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975" y="3006628"/>
            <a:ext cx="4250174" cy="42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77a84c93f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512669" y="534988"/>
            <a:ext cx="4250156" cy="42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77a84c93f5_0_9"/>
          <p:cNvPicPr preferRelativeResize="0"/>
          <p:nvPr/>
        </p:nvPicPr>
        <p:blipFill rotWithShape="1">
          <a:blip r:embed="rId3">
            <a:alphaModFix/>
          </a:blip>
          <a:srcRect b="8609" l="8608" r="8616" t="8609"/>
          <a:stretch/>
        </p:blipFill>
        <p:spPr>
          <a:xfrm rot="-13">
            <a:off x="11512675" y="5478221"/>
            <a:ext cx="4250150" cy="427378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77a84c93f5_0_9"/>
          <p:cNvSpPr txBox="1"/>
          <p:nvPr/>
        </p:nvSpPr>
        <p:spPr>
          <a:xfrm>
            <a:off x="7994825" y="1917650"/>
            <a:ext cx="3090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Alegreya Sans"/>
                <a:ea typeface="Alegreya Sans"/>
                <a:cs typeface="Alegreya Sans"/>
                <a:sym typeface="Alegreya Sans"/>
              </a:rPr>
              <a:t>Horizontal Flip</a:t>
            </a:r>
            <a:endParaRPr b="1" sz="3700"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251" name="Google Shape;251;g177a84c93f5_0_9"/>
          <p:cNvSpPr txBox="1"/>
          <p:nvPr/>
        </p:nvSpPr>
        <p:spPr>
          <a:xfrm>
            <a:off x="7535375" y="6860925"/>
            <a:ext cx="4009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Alegreya Sans"/>
                <a:ea typeface="Alegreya Sans"/>
                <a:cs typeface="Alegreya Sans"/>
                <a:sym typeface="Alegreya Sans"/>
              </a:rPr>
              <a:t>Random Rotation</a:t>
            </a:r>
            <a:endParaRPr b="1" sz="3700"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cxnSp>
        <p:nvCxnSpPr>
          <p:cNvPr id="252" name="Google Shape;252;g177a84c93f5_0_9"/>
          <p:cNvCxnSpPr>
            <a:stCxn id="247" idx="3"/>
            <a:endCxn id="248" idx="3"/>
          </p:cNvCxnSpPr>
          <p:nvPr/>
        </p:nvCxnSpPr>
        <p:spPr>
          <a:xfrm flipH="1" rot="10800000">
            <a:off x="6240149" y="2671800"/>
            <a:ext cx="5272500" cy="2471700"/>
          </a:xfrm>
          <a:prstGeom prst="bentConnector3">
            <a:avLst>
              <a:gd fmla="val 24999" name="adj1"/>
            </a:avLst>
          </a:prstGeom>
          <a:noFill/>
          <a:ln cap="flat" cmpd="sng" w="38100">
            <a:solidFill>
              <a:srgbClr val="A6A6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g177a84c93f5_0_9"/>
          <p:cNvCxnSpPr>
            <a:stCxn id="247" idx="3"/>
            <a:endCxn id="249" idx="1"/>
          </p:cNvCxnSpPr>
          <p:nvPr/>
        </p:nvCxnSpPr>
        <p:spPr>
          <a:xfrm>
            <a:off x="6240149" y="5143500"/>
            <a:ext cx="5272500" cy="2471700"/>
          </a:xfrm>
          <a:prstGeom prst="bentConnector3">
            <a:avLst>
              <a:gd fmla="val 24999" name="adj1"/>
            </a:avLst>
          </a:prstGeom>
          <a:noFill/>
          <a:ln cap="flat" cmpd="sng" w="38100">
            <a:solidFill>
              <a:srgbClr val="A6A6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g177a84c93f5_0_9"/>
          <p:cNvCxnSpPr>
            <a:endCxn id="249" idx="1"/>
          </p:cNvCxnSpPr>
          <p:nvPr/>
        </p:nvCxnSpPr>
        <p:spPr>
          <a:xfrm>
            <a:off x="9173875" y="7615120"/>
            <a:ext cx="2338800" cy="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g177a84c93f5_0_9"/>
          <p:cNvCxnSpPr/>
          <p:nvPr/>
        </p:nvCxnSpPr>
        <p:spPr>
          <a:xfrm>
            <a:off x="9174025" y="2671850"/>
            <a:ext cx="2338800" cy="0"/>
          </a:xfrm>
          <a:prstGeom prst="straightConnector1">
            <a:avLst/>
          </a:prstGeom>
          <a:noFill/>
          <a:ln cap="flat" cmpd="sng" w="28575">
            <a:solidFill>
              <a:srgbClr val="A6A6A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g177a84c93f5_0_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rgbClr val="CFC9B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